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67" r:id="rId9"/>
    <p:sldId id="264" r:id="rId10"/>
    <p:sldId id="265" r:id="rId11"/>
    <p:sldId id="266" r:id="rId12"/>
    <p:sldId id="272" r:id="rId13"/>
    <p:sldId id="273" r:id="rId14"/>
    <p:sldId id="268" r:id="rId15"/>
    <p:sldId id="274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Abel" panose="02000506030000020004" pitchFamily="2" charset="0"/>
      <p:regular r:id="rId21"/>
    </p:embeddedFont>
    <p:embeddedFont>
      <p:font typeface="Anaheim" panose="020B0604020202020204" charset="0"/>
      <p:regular r:id="rId22"/>
    </p:embeddedFont>
    <p:embeddedFont>
      <p:font typeface="Anton" pitchFamily="2" charset="0"/>
      <p:regular r:id="rId23"/>
    </p:embeddedFont>
    <p:embeddedFont>
      <p:font typeface="Constantia" panose="02030602050306030303" pitchFamily="18" charset="0"/>
      <p:regular r:id="rId24"/>
      <p:bold r:id="rId25"/>
      <p:italic r:id="rId26"/>
      <p:boldItalic r:id="rId27"/>
    </p:embeddedFont>
    <p:embeddedFont>
      <p:font typeface="Josefin Sans" pitchFamily="2" charset="0"/>
      <p:regular r:id="rId28"/>
      <p:bold r:id="rId29"/>
      <p:italic r:id="rId30"/>
      <p:boldItalic r:id="rId31"/>
    </p:embeddedFont>
    <p:embeddedFont>
      <p:font typeface="Josefin Slab" pitchFamily="2" charset="0"/>
      <p:regular r:id="rId32"/>
      <p:bold r:id="rId33"/>
      <p:italic r:id="rId34"/>
      <p:boldItalic r:id="rId35"/>
    </p:embeddedFont>
    <p:embeddedFont>
      <p:font typeface="Josefin Slab SemiBold" pitchFamily="2" charset="0"/>
      <p:regular r:id="rId36"/>
      <p:bold r:id="rId37"/>
      <p:italic r:id="rId38"/>
      <p:boldItalic r:id="rId39"/>
    </p:embeddedFont>
    <p:embeddedFont>
      <p:font typeface="Staatliches" pitchFamily="2" charset="0"/>
      <p:regular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  <p:embeddedFont>
      <p:font typeface="Unica One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iOj+SJK1Lupg72OoceRCfFAhk9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A19BF6-95C9-4E12-8A27-59D9DF01EFA3}">
  <a:tblStyle styleId="{7EA19BF6-95C9-4E12-8A27-59D9DF01EF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9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pos="5227"/>
        <p:guide orient="horz" pos="29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customschemas.google.com/relationships/presentationmetadata" Target="meta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fd8097a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25fd8097a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61d125c3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61d125c3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61d125c3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61d125c3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261d125c3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261d125c3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61d125c3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261d125c3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61d125c3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61d125c3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61d125d2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61d125d2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5fd8097ac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25fd8097ac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63ce44fc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63ce44fc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8ab5ce82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8ab5ce82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First of  all reason why we want to focus on cryptocurrency is because ..cryptocurrency is becoming more popular every year as technology continues to advance.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And reason we chosen dogecoin is because 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0f5959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1260f5959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95964a5d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95964a5d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5fd8097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5fd8097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61d125c3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61d125c3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61d125c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61d125c3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5fd8097ac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5fd8097ac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61d125c3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261d125c3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9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9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CUSTOM_6_1_1_1_1">
    <p:bg>
      <p:bgPr>
        <a:solidFill>
          <a:srgbClr val="F3F3F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8"/>
          <p:cNvSpPr txBox="1">
            <a:spLocks noGrp="1"/>
          </p:cNvSpPr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grpSp>
        <p:nvGrpSpPr>
          <p:cNvPr id="65" name="Google Shape;65;p48"/>
          <p:cNvGrpSpPr/>
          <p:nvPr/>
        </p:nvGrpSpPr>
        <p:grpSpPr>
          <a:xfrm>
            <a:off x="429933" y="1083300"/>
            <a:ext cx="4465655" cy="3077192"/>
            <a:chOff x="1211784" y="1483576"/>
            <a:chExt cx="6753864" cy="2714770"/>
          </a:xfrm>
        </p:grpSpPr>
        <p:sp>
          <p:nvSpPr>
            <p:cNvPr id="66" name="Google Shape;66;p48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8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_2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9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">
  <p:cSld name="CUSTOM_6_1_1_2_1_1">
    <p:bg>
      <p:bgPr>
        <a:solidFill>
          <a:srgbClr val="F3F3F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>
            <a:spLocks noGrp="1"/>
          </p:cNvSpPr>
          <p:nvPr>
            <p:ph type="subTitle" idx="1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75" name="Google Shape;75;p50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0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0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6_1_1_2_1_1_1">
    <p:bg>
      <p:bgPr>
        <a:solidFill>
          <a:srgbClr val="F3F3F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1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1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title" idx="2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51"/>
          <p:cNvSpPr txBox="1">
            <a:spLocks noGrp="1"/>
          </p:cNvSpPr>
          <p:nvPr>
            <p:ph type="subTitle" idx="1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title" idx="3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subTitle" idx="4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51"/>
          <p:cNvSpPr txBox="1">
            <a:spLocks noGrp="1"/>
          </p:cNvSpPr>
          <p:nvPr>
            <p:ph type="title" idx="5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51"/>
          <p:cNvSpPr txBox="1">
            <a:spLocks noGrp="1"/>
          </p:cNvSpPr>
          <p:nvPr>
            <p:ph type="subTitle" idx="6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51"/>
          <p:cNvSpPr txBox="1">
            <a:spLocks noGrp="1"/>
          </p:cNvSpPr>
          <p:nvPr>
            <p:ph type="title" idx="7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51"/>
          <p:cNvSpPr txBox="1">
            <a:spLocks noGrp="1"/>
          </p:cNvSpPr>
          <p:nvPr>
            <p:ph type="subTitle" idx="8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51"/>
          <p:cNvSpPr txBox="1">
            <a:spLocks noGrp="1"/>
          </p:cNvSpPr>
          <p:nvPr>
            <p:ph type="title" idx="9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51"/>
          <p:cNvSpPr txBox="1">
            <a:spLocks noGrp="1"/>
          </p:cNvSpPr>
          <p:nvPr>
            <p:ph type="subTitle" idx="13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51"/>
          <p:cNvSpPr txBox="1">
            <a:spLocks noGrp="1"/>
          </p:cNvSpPr>
          <p:nvPr>
            <p:ph type="title" idx="14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51"/>
          <p:cNvSpPr txBox="1">
            <a:spLocks noGrp="1"/>
          </p:cNvSpPr>
          <p:nvPr>
            <p:ph type="subTitle" idx="15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7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2"/>
          <p:cNvSpPr txBox="1">
            <a:spLocks noGrp="1"/>
          </p:cNvSpPr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6" name="Google Shape;96;p52"/>
          <p:cNvSpPr txBox="1">
            <a:spLocks noGrp="1"/>
          </p:cNvSpPr>
          <p:nvPr>
            <p:ph type="subTitle" idx="1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5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2"/>
          <p:cNvSpPr txBox="1">
            <a:spLocks noGrp="1"/>
          </p:cNvSpPr>
          <p:nvPr>
            <p:ph type="ctrTitle" idx="2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" name="Google Shape;100;p52"/>
          <p:cNvSpPr txBox="1">
            <a:spLocks noGrp="1"/>
          </p:cNvSpPr>
          <p:nvPr>
            <p:ph type="subTitle" idx="3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52"/>
          <p:cNvSpPr txBox="1">
            <a:spLocks noGrp="1"/>
          </p:cNvSpPr>
          <p:nvPr>
            <p:ph type="ctrTitle" idx="4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2" name="Google Shape;102;p52"/>
          <p:cNvSpPr txBox="1">
            <a:spLocks noGrp="1"/>
          </p:cNvSpPr>
          <p:nvPr>
            <p:ph type="subTitle" idx="5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52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17_1">
    <p:bg>
      <p:bgPr>
        <a:solidFill>
          <a:srgbClr val="F3F3F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3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3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3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3"/>
          <p:cNvSpPr txBox="1">
            <a:spLocks noGrp="1"/>
          </p:cNvSpPr>
          <p:nvPr>
            <p:ph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53"/>
          <p:cNvSpPr txBox="1">
            <a:spLocks noGrp="1"/>
          </p:cNvSpPr>
          <p:nvPr>
            <p:ph type="title" idx="4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53"/>
          <p:cNvSpPr txBox="1">
            <a:spLocks noGrp="1"/>
          </p:cNvSpPr>
          <p:nvPr>
            <p:ph type="title" idx="5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CUSTOM_6_1_1_1_2">
    <p:bg>
      <p:bgPr>
        <a:solidFill>
          <a:srgbClr val="F3F3F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4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6_1_1_2_1_1_1_1">
    <p:bg>
      <p:bgPr>
        <a:solidFill>
          <a:srgbClr val="F3F3F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5"/>
          <p:cNvSpPr txBox="1">
            <a:spLocks noGrp="1"/>
          </p:cNvSpPr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55"/>
          <p:cNvSpPr txBox="1">
            <a:spLocks noGrp="1"/>
          </p:cNvSpPr>
          <p:nvPr>
            <p:ph type="subTitle" idx="1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55"/>
          <p:cNvSpPr txBox="1">
            <a:spLocks noGrp="1"/>
          </p:cNvSpPr>
          <p:nvPr>
            <p:ph type="title" idx="2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55"/>
          <p:cNvSpPr txBox="1">
            <a:spLocks noGrp="1"/>
          </p:cNvSpPr>
          <p:nvPr>
            <p:ph type="subTitle" idx="3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55"/>
          <p:cNvSpPr txBox="1">
            <a:spLocks noGrp="1"/>
          </p:cNvSpPr>
          <p:nvPr>
            <p:ph type="title" idx="4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55"/>
          <p:cNvSpPr txBox="1">
            <a:spLocks noGrp="1"/>
          </p:cNvSpPr>
          <p:nvPr>
            <p:ph type="subTitle" idx="5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rgbClr val="F3F3F3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6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6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6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 b="0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9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0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9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0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9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 b="0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900" b="1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sz="700" b="1" i="0" u="none" strike="noStrike" cap="none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" name="Google Shape;124;p56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56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0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0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5" name="Google Shape;15;p40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411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5fd8097ac_0_137"/>
          <p:cNvSpPr txBox="1">
            <a:spLocks noGrp="1"/>
          </p:cNvSpPr>
          <p:nvPr>
            <p:ph type="ctrTitle"/>
          </p:nvPr>
        </p:nvSpPr>
        <p:spPr>
          <a:xfrm>
            <a:off x="3845378" y="781050"/>
            <a:ext cx="49803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AC01"/>
              </a:buClr>
              <a:buSzPts val="4500"/>
              <a:buFont typeface="Trebuchet MS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125fd8097ac_0_137"/>
          <p:cNvSpPr txBox="1">
            <a:spLocks noGrp="1"/>
          </p:cNvSpPr>
          <p:nvPr>
            <p:ph type="subTitle" idx="1"/>
          </p:nvPr>
        </p:nvSpPr>
        <p:spPr>
          <a:xfrm>
            <a:off x="3845378" y="2640806"/>
            <a:ext cx="498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g125fd8097ac_0_137"/>
          <p:cNvSpPr txBox="1">
            <a:spLocks noGrp="1"/>
          </p:cNvSpPr>
          <p:nvPr>
            <p:ph type="dt" idx="10"/>
          </p:nvPr>
        </p:nvSpPr>
        <p:spPr>
          <a:xfrm>
            <a:off x="303707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g125fd8097ac_0_137"/>
          <p:cNvSpPr txBox="1">
            <a:spLocks noGrp="1"/>
          </p:cNvSpPr>
          <p:nvPr>
            <p:ph type="ftr" idx="11"/>
          </p:nvPr>
        </p:nvSpPr>
        <p:spPr>
          <a:xfrm>
            <a:off x="2414174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g125fd8097ac_0_137"/>
          <p:cNvSpPr txBox="1">
            <a:spLocks noGrp="1"/>
          </p:cNvSpPr>
          <p:nvPr>
            <p:ph type="sldNum" idx="12"/>
          </p:nvPr>
        </p:nvSpPr>
        <p:spPr>
          <a:xfrm>
            <a:off x="5343520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1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1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rgbClr val="F3F3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2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2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" name="Google Shape;28;p42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" name="Google Shape;29;p42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rgbClr val="F3F3F3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3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43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3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3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4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44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6_1">
    <p:bg>
      <p:bgPr>
        <a:solidFill>
          <a:srgbClr val="F3F3F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5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subTitle" idx="1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ctrTitle" idx="2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subTitle" idx="3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6" name="Google Shape;46;p4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5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6_1_1">
    <p:bg>
      <p:bgPr>
        <a:solidFill>
          <a:srgbClr val="F3F3F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>
            <a:spLocks noGrp="1"/>
          </p:cNvSpPr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subTitle" idx="1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ctrTitle" idx="2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subTitle" idx="3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ctrTitle" idx="4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subTitle" idx="5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ctrTitle" idx="6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subTitle" idx="7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46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6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6"/>
          <p:cNvSpPr txBox="1">
            <a:spLocks noGrp="1"/>
          </p:cNvSpPr>
          <p:nvPr>
            <p:ph type="ctrTitle" idx="8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solidFill>
          <a:srgbClr val="F3F3F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72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zentr.com/?utm_source=templates&amp;utm_medium=presentation&amp;utm_campaign=free_downloads_202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multivariate-time-series-forecasting-lstms-kera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kGdbPnMCdOg&amp;t=2589s" TargetMode="External"/><Relationship Id="rId5" Type="http://schemas.openxmlformats.org/officeDocument/2006/relationships/hyperlink" Target="https://machinelearningmastery.com/reshape-input-data-long-short-term-memory-networks-keras/" TargetMode="External"/><Relationship Id="rId4" Type="http://schemas.openxmlformats.org/officeDocument/2006/relationships/hyperlink" Target="https://www.analyticsvidhya.com/blog/2020/10/multivariate-multi-step-time-series-forecasting-using-stacked-lstm-sequence-to-sequence-autoencoder-in-tensorflow-2-0-kera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5fd8097ac_0_66">
            <a:hlinkClick r:id="rId3"/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g125fd8097ac_0_66"/>
          <p:cNvSpPr txBox="1">
            <a:spLocks noGrp="1"/>
          </p:cNvSpPr>
          <p:nvPr>
            <p:ph type="ctrTitle"/>
          </p:nvPr>
        </p:nvSpPr>
        <p:spPr>
          <a:xfrm>
            <a:off x="3829328" y="1158200"/>
            <a:ext cx="49803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8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129"/>
              <a:buFont typeface="Arial"/>
              <a:buNone/>
            </a:pPr>
            <a:endParaRPr sz="31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129"/>
              <a:buFont typeface="Arial"/>
              <a:buNone/>
            </a:pPr>
            <a:r>
              <a:rPr lang="en" sz="31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predict the Dogecoin price by Sentiment Analysis on DogeCoin Tweets </a:t>
            </a:r>
            <a:endParaRPr sz="31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AC01"/>
              </a:buClr>
              <a:buSzPct val="100000"/>
              <a:buFont typeface="Trebuchet MS"/>
              <a:buNone/>
            </a:pPr>
            <a:endParaRPr/>
          </a:p>
        </p:txBody>
      </p:sp>
      <p:sp>
        <p:nvSpPr>
          <p:cNvPr id="140" name="Google Shape;140;g125fd8097ac_0_66"/>
          <p:cNvSpPr txBox="1">
            <a:spLocks noGrp="1"/>
          </p:cNvSpPr>
          <p:nvPr>
            <p:ph type="subTitle" idx="1"/>
          </p:nvPr>
        </p:nvSpPr>
        <p:spPr>
          <a:xfrm>
            <a:off x="6271802" y="3285306"/>
            <a:ext cx="498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Arpita Choudhury</a:t>
            </a:r>
            <a:endParaRPr sz="2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Celine Hsu</a:t>
            </a:r>
            <a:endParaRPr sz="2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Shayna Lue </a:t>
            </a:r>
            <a:endParaRPr sz="2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Zhiyi Tan</a:t>
            </a:r>
            <a:endParaRPr sz="2200" b="1">
              <a:solidFill>
                <a:srgbClr val="E1D51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61d125c31_0_74"/>
          <p:cNvSpPr txBox="1">
            <a:spLocks noGrp="1"/>
          </p:cNvSpPr>
          <p:nvPr>
            <p:ph type="ctrTitle"/>
          </p:nvPr>
        </p:nvSpPr>
        <p:spPr>
          <a:xfrm>
            <a:off x="3627000" y="457300"/>
            <a:ext cx="5517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 Time Series LSTM with Figures</a:t>
            </a:r>
            <a:endParaRPr sz="1900"/>
          </a:p>
        </p:txBody>
      </p:sp>
      <p:sp>
        <p:nvSpPr>
          <p:cNvPr id="512" name="Google Shape;512;g1261d125c31_0_74"/>
          <p:cNvSpPr txBox="1"/>
          <p:nvPr/>
        </p:nvSpPr>
        <p:spPr>
          <a:xfrm>
            <a:off x="958938" y="4548475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 2: RMSE : 0.02327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g1261d125c31_0_74"/>
          <p:cNvSpPr txBox="1"/>
          <p:nvPr/>
        </p:nvSpPr>
        <p:spPr>
          <a:xfrm>
            <a:off x="3527154" y="4208575"/>
            <a:ext cx="226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2022/02/23 - 2022/03/31 </a:t>
            </a:r>
            <a:endParaRPr sz="1300"/>
          </a:p>
        </p:txBody>
      </p:sp>
      <p:sp>
        <p:nvSpPr>
          <p:cNvPr id="514" name="Google Shape;514;g1261d125c31_0_74"/>
          <p:cNvSpPr/>
          <p:nvPr/>
        </p:nvSpPr>
        <p:spPr>
          <a:xfrm flipH="1">
            <a:off x="-463050" y="-179425"/>
            <a:ext cx="1134900" cy="109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15" name="Google Shape;515;g1261d125c31_0_74"/>
          <p:cNvSpPr/>
          <p:nvPr/>
        </p:nvSpPr>
        <p:spPr>
          <a:xfrm flipH="1">
            <a:off x="-1009375" y="-879225"/>
            <a:ext cx="2028900" cy="20145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22" name="Google Shape;522;g1261d125c3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50" y="967375"/>
            <a:ext cx="8891700" cy="324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532;g1261d125c31_0_90">
            <a:extLst>
              <a:ext uri="{FF2B5EF4-FFF2-40B4-BE49-F238E27FC236}">
                <a16:creationId xmlns:a16="http://schemas.microsoft.com/office/drawing/2014/main" id="{3B605650-297A-B36C-9225-B685DF4565EB}"/>
              </a:ext>
            </a:extLst>
          </p:cNvPr>
          <p:cNvGrpSpPr/>
          <p:nvPr/>
        </p:nvGrpSpPr>
        <p:grpSpPr>
          <a:xfrm>
            <a:off x="8702155" y="4716476"/>
            <a:ext cx="289444" cy="332832"/>
            <a:chOff x="6685175" y="5036025"/>
            <a:chExt cx="346225" cy="398125"/>
          </a:xfrm>
        </p:grpSpPr>
        <p:sp>
          <p:nvSpPr>
            <p:cNvPr id="21" name="Google Shape;533;g1261d125c31_0_90">
              <a:extLst>
                <a:ext uri="{FF2B5EF4-FFF2-40B4-BE49-F238E27FC236}">
                  <a16:creationId xmlns:a16="http://schemas.microsoft.com/office/drawing/2014/main" id="{D60D68F7-006E-B106-5EF0-56C821BEA8E6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34;g1261d125c31_0_90">
              <a:extLst>
                <a:ext uri="{FF2B5EF4-FFF2-40B4-BE49-F238E27FC236}">
                  <a16:creationId xmlns:a16="http://schemas.microsoft.com/office/drawing/2014/main" id="{93073B6A-A99C-AB5B-3053-55D1018091C4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35;g1261d125c31_0_90">
              <a:extLst>
                <a:ext uri="{FF2B5EF4-FFF2-40B4-BE49-F238E27FC236}">
                  <a16:creationId xmlns:a16="http://schemas.microsoft.com/office/drawing/2014/main" id="{3A0B9CD6-3243-D914-C4D2-FA39B00D1C20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36;g1261d125c31_0_90">
              <a:extLst>
                <a:ext uri="{FF2B5EF4-FFF2-40B4-BE49-F238E27FC236}">
                  <a16:creationId xmlns:a16="http://schemas.microsoft.com/office/drawing/2014/main" id="{4F93AACA-5758-E1EB-905C-032B6F9DF5D9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37;g1261d125c31_0_90">
              <a:extLst>
                <a:ext uri="{FF2B5EF4-FFF2-40B4-BE49-F238E27FC236}">
                  <a16:creationId xmlns:a16="http://schemas.microsoft.com/office/drawing/2014/main" id="{AD6B9B42-5A8D-20DB-5313-AE98560F3761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accent3"/>
                  </a:solidFill>
                </a:rPr>
                <a:t>9</a:t>
              </a: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61d125c31_0_90"/>
          <p:cNvSpPr txBox="1">
            <a:spLocks noGrp="1"/>
          </p:cNvSpPr>
          <p:nvPr>
            <p:ph type="ctrTitle"/>
          </p:nvPr>
        </p:nvSpPr>
        <p:spPr>
          <a:xfrm>
            <a:off x="3601725" y="457300"/>
            <a:ext cx="5542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 Time Series LSTM with Figures</a:t>
            </a:r>
            <a:endParaRPr sz="1900"/>
          </a:p>
        </p:txBody>
      </p:sp>
      <p:sp>
        <p:nvSpPr>
          <p:cNvPr id="528" name="Google Shape;528;g1261d125c31_0_90"/>
          <p:cNvSpPr txBox="1"/>
          <p:nvPr/>
        </p:nvSpPr>
        <p:spPr>
          <a:xfrm>
            <a:off x="620230" y="4516375"/>
            <a:ext cx="3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 3: RMSE : 0.00464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g1261d125c31_0_90"/>
          <p:cNvSpPr txBox="1"/>
          <p:nvPr/>
        </p:nvSpPr>
        <p:spPr>
          <a:xfrm>
            <a:off x="3527154" y="4208575"/>
            <a:ext cx="226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2022/02/23 - 2022/03/31 </a:t>
            </a:r>
            <a:endParaRPr sz="1300"/>
          </a:p>
        </p:txBody>
      </p:sp>
      <p:sp>
        <p:nvSpPr>
          <p:cNvPr id="530" name="Google Shape;530;g1261d125c31_0_90"/>
          <p:cNvSpPr/>
          <p:nvPr/>
        </p:nvSpPr>
        <p:spPr>
          <a:xfrm flipH="1">
            <a:off x="-463050" y="-179425"/>
            <a:ext cx="1134900" cy="109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31" name="Google Shape;531;g1261d125c31_0_90"/>
          <p:cNvSpPr/>
          <p:nvPr/>
        </p:nvSpPr>
        <p:spPr>
          <a:xfrm flipH="1">
            <a:off x="-1009375" y="-879225"/>
            <a:ext cx="2028900" cy="20145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38" name="Google Shape;538;g1261d125c31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38" y="1090138"/>
            <a:ext cx="8508731" cy="3119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624;g1261d125c31_0_104">
            <a:extLst>
              <a:ext uri="{FF2B5EF4-FFF2-40B4-BE49-F238E27FC236}">
                <a16:creationId xmlns:a16="http://schemas.microsoft.com/office/drawing/2014/main" id="{79863E45-DB57-9FE8-9C6A-46896C6CC430}"/>
              </a:ext>
            </a:extLst>
          </p:cNvPr>
          <p:cNvGrpSpPr/>
          <p:nvPr/>
        </p:nvGrpSpPr>
        <p:grpSpPr>
          <a:xfrm>
            <a:off x="8603261" y="4650972"/>
            <a:ext cx="446215" cy="400155"/>
            <a:chOff x="6685175" y="5036025"/>
            <a:chExt cx="346225" cy="398125"/>
          </a:xfrm>
        </p:grpSpPr>
        <p:sp>
          <p:nvSpPr>
            <p:cNvPr id="15" name="Google Shape;625;g1261d125c31_0_104">
              <a:extLst>
                <a:ext uri="{FF2B5EF4-FFF2-40B4-BE49-F238E27FC236}">
                  <a16:creationId xmlns:a16="http://schemas.microsoft.com/office/drawing/2014/main" id="{99047D25-E42C-B861-2211-ABCB2E63EDED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26;g1261d125c31_0_104">
              <a:extLst>
                <a:ext uri="{FF2B5EF4-FFF2-40B4-BE49-F238E27FC236}">
                  <a16:creationId xmlns:a16="http://schemas.microsoft.com/office/drawing/2014/main" id="{E4F717F3-642C-BDF1-5B44-B292E4ACA674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27;g1261d125c31_0_104">
              <a:extLst>
                <a:ext uri="{FF2B5EF4-FFF2-40B4-BE49-F238E27FC236}">
                  <a16:creationId xmlns:a16="http://schemas.microsoft.com/office/drawing/2014/main" id="{0F9A36D7-F9BC-3927-4AFC-BBAB1AE60D84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28;g1261d125c31_0_104">
              <a:extLst>
                <a:ext uri="{FF2B5EF4-FFF2-40B4-BE49-F238E27FC236}">
                  <a16:creationId xmlns:a16="http://schemas.microsoft.com/office/drawing/2014/main" id="{2B5AA926-EBBF-65FA-2AA8-715CB9042E97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29;g1261d125c31_0_104">
              <a:extLst>
                <a:ext uri="{FF2B5EF4-FFF2-40B4-BE49-F238E27FC236}">
                  <a16:creationId xmlns:a16="http://schemas.microsoft.com/office/drawing/2014/main" id="{3106095A-C886-8A63-CCBF-D8BD7C09FAFE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900">
                  <a:solidFill>
                    <a:schemeClr val="accent3"/>
                  </a:solidFill>
                </a:rPr>
                <a:t>10</a:t>
              </a:r>
              <a:endParaRPr sz="9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61d125c31_0_97"/>
          <p:cNvSpPr txBox="1">
            <a:spLocks noGrp="1"/>
          </p:cNvSpPr>
          <p:nvPr>
            <p:ph type="ctrTitle"/>
          </p:nvPr>
        </p:nvSpPr>
        <p:spPr>
          <a:xfrm>
            <a:off x="3551175" y="457300"/>
            <a:ext cx="5661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 Time Series LSTM with Figures</a:t>
            </a:r>
            <a:endParaRPr sz="1900"/>
          </a:p>
        </p:txBody>
      </p:sp>
      <p:sp>
        <p:nvSpPr>
          <p:cNvPr id="609" name="Google Shape;609;g1261d125c31_0_97"/>
          <p:cNvSpPr txBox="1"/>
          <p:nvPr/>
        </p:nvSpPr>
        <p:spPr>
          <a:xfrm>
            <a:off x="620213" y="4516375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 4: RMSE : 0.01625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10" name="Google Shape;610;g1261d125c31_0_97"/>
          <p:cNvGrpSpPr/>
          <p:nvPr/>
        </p:nvGrpSpPr>
        <p:grpSpPr>
          <a:xfrm>
            <a:off x="8634702" y="4648803"/>
            <a:ext cx="446215" cy="400155"/>
            <a:chOff x="6685175" y="5036025"/>
            <a:chExt cx="346225" cy="398125"/>
          </a:xfrm>
        </p:grpSpPr>
        <p:sp>
          <p:nvSpPr>
            <p:cNvPr id="611" name="Google Shape;611;g1261d125c31_0_9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1261d125c31_0_9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1261d125c31_0_9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1261d125c31_0_9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1261d125c31_0_9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900">
                  <a:solidFill>
                    <a:schemeClr val="accent3"/>
                  </a:solidFill>
                </a:rPr>
                <a:t>11</a:t>
              </a:r>
              <a:endParaRPr sz="9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6" name="Google Shape;616;g1261d125c31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0900"/>
            <a:ext cx="8839197" cy="308839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261d125c31_0_97"/>
          <p:cNvSpPr txBox="1"/>
          <p:nvPr/>
        </p:nvSpPr>
        <p:spPr>
          <a:xfrm>
            <a:off x="3527154" y="4208575"/>
            <a:ext cx="226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2022/02/23 - 2022/03/31 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61d125c31_0_104"/>
          <p:cNvSpPr txBox="1">
            <a:spLocks noGrp="1"/>
          </p:cNvSpPr>
          <p:nvPr>
            <p:ph type="ctrTitle"/>
          </p:nvPr>
        </p:nvSpPr>
        <p:spPr>
          <a:xfrm>
            <a:off x="3601800" y="411300"/>
            <a:ext cx="5542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 Time Series LSTM with</a:t>
            </a:r>
            <a:r>
              <a:rPr lang="en" sz="1900" b="1" dirty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Figures</a:t>
            </a:r>
            <a:endParaRPr dirty="0"/>
          </a:p>
        </p:txBody>
      </p:sp>
      <p:sp>
        <p:nvSpPr>
          <p:cNvPr id="623" name="Google Shape;623;g1261d125c31_0_104"/>
          <p:cNvSpPr txBox="1"/>
          <p:nvPr/>
        </p:nvSpPr>
        <p:spPr>
          <a:xfrm>
            <a:off x="620213" y="4716475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 5: RMSE : 0.01945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0" name="Google Shape;630;g1261d125c31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100"/>
            <a:ext cx="8839202" cy="292535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1261d125c31_0_104"/>
          <p:cNvSpPr txBox="1"/>
          <p:nvPr/>
        </p:nvSpPr>
        <p:spPr>
          <a:xfrm>
            <a:off x="3527154" y="4208575"/>
            <a:ext cx="226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2022/02/23 - 2022/03/31 </a:t>
            </a:r>
            <a:endParaRPr sz="1300"/>
          </a:p>
        </p:txBody>
      </p:sp>
      <p:grpSp>
        <p:nvGrpSpPr>
          <p:cNvPr id="12" name="Google Shape;548;g125fd8097ac_0_192">
            <a:extLst>
              <a:ext uri="{FF2B5EF4-FFF2-40B4-BE49-F238E27FC236}">
                <a16:creationId xmlns:a16="http://schemas.microsoft.com/office/drawing/2014/main" id="{870D85A7-670A-A49A-F9E6-6F8BA1F34397}"/>
              </a:ext>
            </a:extLst>
          </p:cNvPr>
          <p:cNvGrpSpPr/>
          <p:nvPr/>
        </p:nvGrpSpPr>
        <p:grpSpPr>
          <a:xfrm>
            <a:off x="8697785" y="4642463"/>
            <a:ext cx="446215" cy="400155"/>
            <a:chOff x="6685175" y="5036025"/>
            <a:chExt cx="346225" cy="398125"/>
          </a:xfrm>
        </p:grpSpPr>
        <p:sp>
          <p:nvSpPr>
            <p:cNvPr id="13" name="Google Shape;549;g125fd8097ac_0_192">
              <a:extLst>
                <a:ext uri="{FF2B5EF4-FFF2-40B4-BE49-F238E27FC236}">
                  <a16:creationId xmlns:a16="http://schemas.microsoft.com/office/drawing/2014/main" id="{9C69AD65-1821-99FC-5FE4-E83394D529EE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50;g125fd8097ac_0_192">
              <a:extLst>
                <a:ext uri="{FF2B5EF4-FFF2-40B4-BE49-F238E27FC236}">
                  <a16:creationId xmlns:a16="http://schemas.microsoft.com/office/drawing/2014/main" id="{E2D0656C-2815-B4E8-1193-624048DF3348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51;g125fd8097ac_0_192">
              <a:extLst>
                <a:ext uri="{FF2B5EF4-FFF2-40B4-BE49-F238E27FC236}">
                  <a16:creationId xmlns:a16="http://schemas.microsoft.com/office/drawing/2014/main" id="{CBAA6A0B-011B-09F1-CA8A-84B87B4D74E2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52;g125fd8097ac_0_192">
              <a:extLst>
                <a:ext uri="{FF2B5EF4-FFF2-40B4-BE49-F238E27FC236}">
                  <a16:creationId xmlns:a16="http://schemas.microsoft.com/office/drawing/2014/main" id="{14D3D8AB-5FD0-D51E-7EB5-EC7EDB9012FE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53;g125fd8097ac_0_192">
              <a:extLst>
                <a:ext uri="{FF2B5EF4-FFF2-40B4-BE49-F238E27FC236}">
                  <a16:creationId xmlns:a16="http://schemas.microsoft.com/office/drawing/2014/main" id="{17E22E01-2B0C-1714-1148-2755CE4500BB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900" dirty="0">
                  <a:solidFill>
                    <a:schemeClr val="accent3"/>
                  </a:solidFill>
                </a:rPr>
                <a:t>12</a:t>
              </a:r>
              <a:endParaRPr sz="9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61d125c31_0_18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nltk vs. real price</a:t>
            </a:r>
            <a:endParaRPr/>
          </a:p>
        </p:txBody>
      </p:sp>
      <p:sp>
        <p:nvSpPr>
          <p:cNvPr id="559" name="Google Shape;559;g1261d125c31_0_182"/>
          <p:cNvSpPr/>
          <p:nvPr/>
        </p:nvSpPr>
        <p:spPr>
          <a:xfrm flipH="1">
            <a:off x="-463050" y="-179425"/>
            <a:ext cx="1134900" cy="109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60" name="Google Shape;560;g1261d125c31_0_182"/>
          <p:cNvSpPr/>
          <p:nvPr/>
        </p:nvSpPr>
        <p:spPr>
          <a:xfrm flipH="1">
            <a:off x="-1009375" y="-879225"/>
            <a:ext cx="2028900" cy="20145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61" name="Google Shape;561;g1261d125c31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134" y="1030050"/>
            <a:ext cx="6860218" cy="40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1261d125c31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725" y="3887850"/>
            <a:ext cx="1672174" cy="48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g1261d125c31_0_182"/>
          <p:cNvGrpSpPr/>
          <p:nvPr/>
        </p:nvGrpSpPr>
        <p:grpSpPr>
          <a:xfrm>
            <a:off x="8634702" y="4648803"/>
            <a:ext cx="446215" cy="400155"/>
            <a:chOff x="6685175" y="5036025"/>
            <a:chExt cx="346225" cy="398125"/>
          </a:xfrm>
        </p:grpSpPr>
        <p:sp>
          <p:nvSpPr>
            <p:cNvPr id="564" name="Google Shape;564;g1261d125c31_0_182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1261d125c31_0_182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1261d125c31_0_182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1261d125c31_0_182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1261d125c31_0_182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900">
                  <a:solidFill>
                    <a:schemeClr val="accent3"/>
                  </a:solidFill>
                </a:rPr>
                <a:t>13</a:t>
              </a:r>
              <a:endParaRPr sz="9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B9AA780-26C1-4022-81F4-720E2BE5D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D33A3-F37E-4C34-9804-7091A56CB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6870" y="457300"/>
            <a:ext cx="4598480" cy="481200"/>
          </a:xfrm>
        </p:spPr>
        <p:txBody>
          <a:bodyPr/>
          <a:lstStyle/>
          <a:p>
            <a:r>
              <a:rPr lang="en-US" dirty="0"/>
              <a:t>More interest idea, positive component score in real life practice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4276B14-969E-4F74-98FD-937958BA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050"/>
            <a:ext cx="3646749" cy="2611647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4458ABA-2B42-4B20-BDE9-1D95C143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49" y="1030050"/>
            <a:ext cx="2466649" cy="261164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09D5B0E-A024-4D24-8F80-C5371E22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50" y="1014893"/>
            <a:ext cx="2939675" cy="25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61d125d28_1_11"/>
          <p:cNvSpPr/>
          <p:nvPr/>
        </p:nvSpPr>
        <p:spPr>
          <a:xfrm>
            <a:off x="-2382494" y="292520"/>
            <a:ext cx="4801200" cy="4801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74" name="Google Shape;574;g1261d125d28_1_11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Results and Future Work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5" name="Google Shape;575;g1261d125d28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1502" y="2571900"/>
            <a:ext cx="2288126" cy="2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1261d125d28_1_11"/>
          <p:cNvSpPr txBox="1"/>
          <p:nvPr/>
        </p:nvSpPr>
        <p:spPr>
          <a:xfrm>
            <a:off x="1773250" y="1398775"/>
            <a:ext cx="72912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taking the historical price and VADER score showed the lowest RMSE. </a:t>
            </a:r>
            <a:endParaRPr sz="2000" dirty="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it can be concluded that combining the closing price with sentiment polarity is more efficient in predicting the dogecoin price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more, we found the postive component score is very usful in terms of dertimine huge price change, this might consider use as investment strategy in the future.</a:t>
            </a:r>
            <a:endParaRPr sz="2000" dirty="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study can be further expanded by including a new feature with news sentiment analysis that can prove to be more promising in terms of higher accuracy and lower error</a:t>
            </a:r>
            <a:endParaRPr sz="2000" dirty="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77" name="Google Shape;577;g1261d125d28_1_11"/>
          <p:cNvGrpSpPr/>
          <p:nvPr/>
        </p:nvGrpSpPr>
        <p:grpSpPr>
          <a:xfrm>
            <a:off x="8634702" y="4648803"/>
            <a:ext cx="446215" cy="400155"/>
            <a:chOff x="6685175" y="5036025"/>
            <a:chExt cx="346225" cy="398125"/>
          </a:xfrm>
        </p:grpSpPr>
        <p:sp>
          <p:nvSpPr>
            <p:cNvPr id="578" name="Google Shape;578;g1261d125d28_1_11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1261d125d28_1_11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1261d125d28_1_11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1261d125d28_1_11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1261d125d28_1_1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900">
                  <a:solidFill>
                    <a:schemeClr val="accent3"/>
                  </a:solidFill>
                </a:rPr>
                <a:t>14</a:t>
              </a:r>
              <a:endParaRPr sz="9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5fd8097ac_0_187"/>
          <p:cNvSpPr/>
          <p:nvPr/>
        </p:nvSpPr>
        <p:spPr>
          <a:xfrm>
            <a:off x="-2382494" y="292520"/>
            <a:ext cx="4801200" cy="4801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88" name="Google Shape;588;g125fd8097ac_0_18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g125fd8097ac_0_187"/>
          <p:cNvSpPr txBox="1">
            <a:spLocks noGrp="1"/>
          </p:cNvSpPr>
          <p:nvPr>
            <p:ph type="subTitle" idx="1"/>
          </p:nvPr>
        </p:nvSpPr>
        <p:spPr>
          <a:xfrm flipH="1">
            <a:off x="562950" y="1084075"/>
            <a:ext cx="8018100" cy="3072300"/>
          </a:xfrm>
          <a:prstGeom prst="rect">
            <a:avLst/>
          </a:prstGeom>
          <a:solidFill>
            <a:srgbClr val="F3F3F3">
              <a:alpha val="176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https://machinelearningmastery.com/multivariate-time-series-forecasting-lstms-keras/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https://www.analyticsvidhya.com/blog/2020/10/multivariate-multi-step-time-series-forecasting-using-stacked-lstm-sequence-to-sequence-autoencoder-in-tensorflow-2-0-keras/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https://machinelearningmastery.com/reshape-input-data-long-short-term-memory-networks-keras/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https://www.youtube.com/watch?v=kGdbPnMCdOg&amp;t=2589s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https://eudl.eu/pdf/10.4108/eai.29-9-2021.171188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90" name="Google Shape;590;g125fd8097ac_0_187"/>
          <p:cNvGrpSpPr/>
          <p:nvPr/>
        </p:nvGrpSpPr>
        <p:grpSpPr>
          <a:xfrm>
            <a:off x="8634702" y="4648803"/>
            <a:ext cx="446215" cy="400155"/>
            <a:chOff x="6685175" y="5036025"/>
            <a:chExt cx="346225" cy="398125"/>
          </a:xfrm>
        </p:grpSpPr>
        <p:sp>
          <p:nvSpPr>
            <p:cNvPr id="591" name="Google Shape;591;g125fd8097ac_0_18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125fd8097ac_0_18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125fd8097ac_0_18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125fd8097ac_0_18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125fd8097ac_0_18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900">
                  <a:solidFill>
                    <a:schemeClr val="accent3"/>
                  </a:solidFill>
                </a:rPr>
                <a:t>15</a:t>
              </a:r>
              <a:endParaRPr sz="9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63ce44fc3_1_9"/>
          <p:cNvSpPr/>
          <p:nvPr/>
        </p:nvSpPr>
        <p:spPr>
          <a:xfrm>
            <a:off x="-2382494" y="292520"/>
            <a:ext cx="4801200" cy="4801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01" name="Google Shape;601;g1263ce44fc3_1_9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2" name="Google Shape;602;g1263ce44fc3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1502" y="2571900"/>
            <a:ext cx="2288126" cy="2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1263ce44fc3_1_9"/>
          <p:cNvSpPr txBox="1"/>
          <p:nvPr/>
        </p:nvSpPr>
        <p:spPr>
          <a:xfrm>
            <a:off x="2747675" y="1817550"/>
            <a:ext cx="78885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latin typeface="Anaheim"/>
                <a:ea typeface="Anaheim"/>
                <a:cs typeface="Anaheim"/>
                <a:sym typeface="Anaheim"/>
              </a:rPr>
              <a:t>Thank you </a:t>
            </a:r>
            <a:endParaRPr sz="86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8ab5ce82d_0_31"/>
          <p:cNvSpPr/>
          <p:nvPr/>
        </p:nvSpPr>
        <p:spPr>
          <a:xfrm flipH="1">
            <a:off x="-1828369" y="1042690"/>
            <a:ext cx="2926800" cy="29268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46" name="Google Shape;146;g118ab5ce82d_0_31"/>
          <p:cNvSpPr/>
          <p:nvPr/>
        </p:nvSpPr>
        <p:spPr>
          <a:xfrm>
            <a:off x="-2382500" y="292525"/>
            <a:ext cx="3194700" cy="31770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47" name="Google Shape;147;g118ab5ce82d_0_31"/>
          <p:cNvSpPr txBox="1">
            <a:spLocks noGrp="1"/>
          </p:cNvSpPr>
          <p:nvPr>
            <p:ph type="ctrTitle"/>
          </p:nvPr>
        </p:nvSpPr>
        <p:spPr>
          <a:xfrm>
            <a:off x="4941675" y="4322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Why Dogecoin ?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g118ab5ce82d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650" y="1903872"/>
            <a:ext cx="1984949" cy="206563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18ab5ce82d_0_31"/>
          <p:cNvSpPr txBox="1">
            <a:spLocks noGrp="1"/>
          </p:cNvSpPr>
          <p:nvPr>
            <p:ph type="subTitle" idx="1"/>
          </p:nvPr>
        </p:nvSpPr>
        <p:spPr>
          <a:xfrm flipH="1">
            <a:off x="177450" y="737275"/>
            <a:ext cx="6981600" cy="4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second quarter of 2021 has proved to be a major growth period for Dogecoin but very few significant studies are available yet</a:t>
            </a:r>
            <a:endParaRPr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fact that Dogecoin has witnessed huge growths in terms of volume and value, we decided to focus our project to predict the price of Dogecoin</a:t>
            </a:r>
            <a:endParaRPr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of price movement by a fraction of a second can lead to high profit that the investors can make through this currency</a:t>
            </a:r>
            <a:endParaRPr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 determine the value of a company by taking tangible and intangible factors into account and also find out if the currency is undervalued or not </a:t>
            </a:r>
            <a:endParaRPr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0" name="Google Shape;150;g118ab5ce82d_0_31"/>
          <p:cNvGrpSpPr/>
          <p:nvPr/>
        </p:nvGrpSpPr>
        <p:grpSpPr>
          <a:xfrm>
            <a:off x="8702155" y="4716476"/>
            <a:ext cx="289444" cy="332832"/>
            <a:chOff x="6685175" y="5036025"/>
            <a:chExt cx="346225" cy="398125"/>
          </a:xfrm>
        </p:grpSpPr>
        <p:sp>
          <p:nvSpPr>
            <p:cNvPr id="151" name="Google Shape;151;g118ab5ce82d_0_31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118ab5ce82d_0_31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118ab5ce82d_0_31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118ab5ce82d_0_31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118ab5ce82d_0_3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accent3"/>
                  </a:solidFill>
                </a:rPr>
                <a:t>1</a:t>
              </a: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60f5959c7_0_0"/>
          <p:cNvSpPr/>
          <p:nvPr/>
        </p:nvSpPr>
        <p:spPr>
          <a:xfrm flipH="1">
            <a:off x="-1980769" y="1195090"/>
            <a:ext cx="2926800" cy="29268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1" name="Google Shape;161;g1260f5959c7_0_0"/>
          <p:cNvSpPr/>
          <p:nvPr/>
        </p:nvSpPr>
        <p:spPr>
          <a:xfrm>
            <a:off x="-2382500" y="292525"/>
            <a:ext cx="3194700" cy="31770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62" name="Google Shape;162;g1260f5959c7_0_0"/>
          <p:cNvSpPr txBox="1">
            <a:spLocks noGrp="1"/>
          </p:cNvSpPr>
          <p:nvPr>
            <p:ph type="ctrTitle"/>
          </p:nvPr>
        </p:nvSpPr>
        <p:spPr>
          <a:xfrm>
            <a:off x="5030125" y="4322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Project Statement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g1260f5959c7_0_0"/>
          <p:cNvSpPr txBox="1">
            <a:spLocks noGrp="1"/>
          </p:cNvSpPr>
          <p:nvPr>
            <p:ph type="subTitle" idx="1"/>
          </p:nvPr>
        </p:nvSpPr>
        <p:spPr>
          <a:xfrm flipH="1">
            <a:off x="400950" y="1065050"/>
            <a:ext cx="83421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Apart from the publicly available market data, Twitter, especially Elon Musk’s tweet, has been noticed to have a strong influence on dogecoin prices and trading volume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decided to utilize social signals and sentiment analysis for the prediction of prices of this cryptocurrency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90" name="Google Shape;390;g1260f5959c7_0_0"/>
          <p:cNvGrpSpPr/>
          <p:nvPr/>
        </p:nvGrpSpPr>
        <p:grpSpPr>
          <a:xfrm>
            <a:off x="8702155" y="4716476"/>
            <a:ext cx="289444" cy="332832"/>
            <a:chOff x="6685175" y="5036025"/>
            <a:chExt cx="346225" cy="398125"/>
          </a:xfrm>
        </p:grpSpPr>
        <p:sp>
          <p:nvSpPr>
            <p:cNvPr id="391" name="Google Shape;391;g1260f5959c7_0_0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1260f5959c7_0_0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1260f5959c7_0_0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1260f5959c7_0_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1260f5959c7_0_0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accent3"/>
                  </a:solidFill>
                </a:rPr>
                <a:t>2</a:t>
              </a: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6" name="Picture 2">
            <a:extLst>
              <a:ext uri="{FF2B5EF4-FFF2-40B4-BE49-F238E27FC236}">
                <a16:creationId xmlns:a16="http://schemas.microsoft.com/office/drawing/2014/main" id="{E1DEAFCE-2395-AF63-6637-B470092A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12" y="3470278"/>
            <a:ext cx="2375554" cy="13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95964a5df_0_14"/>
          <p:cNvSpPr/>
          <p:nvPr/>
        </p:nvSpPr>
        <p:spPr>
          <a:xfrm flipH="1">
            <a:off x="-463050" y="-179425"/>
            <a:ext cx="1134900" cy="109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50" name="Google Shape;450;g1195964a5df_0_14"/>
          <p:cNvSpPr/>
          <p:nvPr/>
        </p:nvSpPr>
        <p:spPr>
          <a:xfrm flipH="1">
            <a:off x="-1009375" y="-879225"/>
            <a:ext cx="2028900" cy="20145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51" name="Google Shape;451;g1195964a5df_0_14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Twitter Data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g1195964a5df_0_14"/>
          <p:cNvSpPr txBox="1">
            <a:spLocks noGrp="1"/>
          </p:cNvSpPr>
          <p:nvPr>
            <p:ph type="subTitle" idx="1"/>
          </p:nvPr>
        </p:nvSpPr>
        <p:spPr>
          <a:xfrm flipH="1">
            <a:off x="562950" y="1084075"/>
            <a:ext cx="8018100" cy="1780500"/>
          </a:xfrm>
          <a:prstGeom prst="rect">
            <a:avLst/>
          </a:prstGeom>
          <a:solidFill>
            <a:srgbClr val="F3F3F3">
              <a:alpha val="176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Keyword : ‘dogecoin’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Date: 12/01/2021-03/31/2022 (4 months)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Language : English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Including: User, Post, Date, Retweet Num., Reply Num., Like Num.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Total Tweets : 531,967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3" name="Google Shape;453;g1195964a5d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325" y="2864575"/>
            <a:ext cx="7104250" cy="21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1195964a5df_0_14"/>
          <p:cNvPicPr preferRelativeResize="0"/>
          <p:nvPr/>
        </p:nvPicPr>
        <p:blipFill rotWithShape="1">
          <a:blip r:embed="rId4">
            <a:alphaModFix/>
          </a:blip>
          <a:srcRect l="35238" r="33343" b="2978"/>
          <a:stretch/>
        </p:blipFill>
        <p:spPr>
          <a:xfrm>
            <a:off x="150550" y="3036073"/>
            <a:ext cx="1320549" cy="188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39;g1261d125c31_0_33">
            <a:extLst>
              <a:ext uri="{FF2B5EF4-FFF2-40B4-BE49-F238E27FC236}">
                <a16:creationId xmlns:a16="http://schemas.microsoft.com/office/drawing/2014/main" id="{565A5F2A-9677-C543-C428-896C977259E8}"/>
              </a:ext>
            </a:extLst>
          </p:cNvPr>
          <p:cNvGrpSpPr/>
          <p:nvPr/>
        </p:nvGrpSpPr>
        <p:grpSpPr>
          <a:xfrm>
            <a:off x="8786247" y="4690012"/>
            <a:ext cx="289444" cy="332832"/>
            <a:chOff x="6685175" y="5036025"/>
            <a:chExt cx="346225" cy="398125"/>
          </a:xfrm>
        </p:grpSpPr>
        <p:sp>
          <p:nvSpPr>
            <p:cNvPr id="15" name="Google Shape;440;g1261d125c31_0_33">
              <a:extLst>
                <a:ext uri="{FF2B5EF4-FFF2-40B4-BE49-F238E27FC236}">
                  <a16:creationId xmlns:a16="http://schemas.microsoft.com/office/drawing/2014/main" id="{F725E1C7-4A0F-A49C-87E6-EA56C59121A4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41;g1261d125c31_0_33">
              <a:extLst>
                <a:ext uri="{FF2B5EF4-FFF2-40B4-BE49-F238E27FC236}">
                  <a16:creationId xmlns:a16="http://schemas.microsoft.com/office/drawing/2014/main" id="{B3FCDE7E-D1AF-1681-B865-5C1677DDC6B9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42;g1261d125c31_0_33">
              <a:extLst>
                <a:ext uri="{FF2B5EF4-FFF2-40B4-BE49-F238E27FC236}">
                  <a16:creationId xmlns:a16="http://schemas.microsoft.com/office/drawing/2014/main" id="{AA3C5C51-1B16-C5E0-85CE-A21C71EF9373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43;g1261d125c31_0_33">
              <a:extLst>
                <a:ext uri="{FF2B5EF4-FFF2-40B4-BE49-F238E27FC236}">
                  <a16:creationId xmlns:a16="http://schemas.microsoft.com/office/drawing/2014/main" id="{0953CED3-66AA-BBEC-415D-D28C79FF2587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44;g1261d125c31_0_33">
              <a:extLst>
                <a:ext uri="{FF2B5EF4-FFF2-40B4-BE49-F238E27FC236}">
                  <a16:creationId xmlns:a16="http://schemas.microsoft.com/office/drawing/2014/main" id="{990435F5-8692-3508-D1BD-37F36B2EC0F4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accent3"/>
                  </a:solidFill>
                </a:rPr>
                <a:t>3</a:t>
              </a:r>
              <a:endParaRPr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5fd8097ac_0_54"/>
          <p:cNvSpPr txBox="1">
            <a:spLocks noGrp="1"/>
          </p:cNvSpPr>
          <p:nvPr>
            <p:ph type="ctrTitle"/>
          </p:nvPr>
        </p:nvSpPr>
        <p:spPr>
          <a:xfrm>
            <a:off x="5180650" y="3811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Market Data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g125fd8097ac_0_54"/>
          <p:cNvSpPr txBox="1">
            <a:spLocks noGrp="1"/>
          </p:cNvSpPr>
          <p:nvPr>
            <p:ph type="subTitle" idx="1"/>
          </p:nvPr>
        </p:nvSpPr>
        <p:spPr>
          <a:xfrm flipH="1">
            <a:off x="839325" y="784250"/>
            <a:ext cx="8018100" cy="1780500"/>
          </a:xfrm>
          <a:prstGeom prst="rect">
            <a:avLst/>
          </a:prstGeom>
          <a:solidFill>
            <a:srgbClr val="F3F3F3">
              <a:alpha val="176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Date: 12/01/2021-03/31/2022 (4 months)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Source : Binance.com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7" name="Google Shape;467;g125fd8097ac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25" y="2022525"/>
            <a:ext cx="5513176" cy="31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25fd8097ac_0_54"/>
          <p:cNvSpPr/>
          <p:nvPr/>
        </p:nvSpPr>
        <p:spPr>
          <a:xfrm flipH="1">
            <a:off x="-463050" y="-179425"/>
            <a:ext cx="1134900" cy="109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69" name="Google Shape;469;g125fd8097ac_0_54"/>
          <p:cNvSpPr/>
          <p:nvPr/>
        </p:nvSpPr>
        <p:spPr>
          <a:xfrm flipH="1">
            <a:off x="-1009375" y="-879225"/>
            <a:ext cx="2028900" cy="20145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70" name="Google Shape;470;g125fd8097ac_0_54"/>
          <p:cNvPicPr preferRelativeResize="0"/>
          <p:nvPr/>
        </p:nvPicPr>
        <p:blipFill rotWithShape="1">
          <a:blip r:embed="rId4">
            <a:alphaModFix/>
          </a:blip>
          <a:srcRect b="56542"/>
          <a:stretch/>
        </p:blipFill>
        <p:spPr>
          <a:xfrm flipH="1">
            <a:off x="7293249" y="1746075"/>
            <a:ext cx="1443026" cy="1024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55;g1195964a5df_0_14">
            <a:extLst>
              <a:ext uri="{FF2B5EF4-FFF2-40B4-BE49-F238E27FC236}">
                <a16:creationId xmlns:a16="http://schemas.microsoft.com/office/drawing/2014/main" id="{4F5E659A-1A6D-570F-FC97-824557CFD98B}"/>
              </a:ext>
            </a:extLst>
          </p:cNvPr>
          <p:cNvGrpSpPr/>
          <p:nvPr/>
        </p:nvGrpSpPr>
        <p:grpSpPr>
          <a:xfrm>
            <a:off x="8712703" y="4665125"/>
            <a:ext cx="289444" cy="332832"/>
            <a:chOff x="6685175" y="5036025"/>
            <a:chExt cx="346225" cy="398125"/>
          </a:xfrm>
        </p:grpSpPr>
        <p:sp>
          <p:nvSpPr>
            <p:cNvPr id="15" name="Google Shape;456;g1195964a5df_0_14">
              <a:extLst>
                <a:ext uri="{FF2B5EF4-FFF2-40B4-BE49-F238E27FC236}">
                  <a16:creationId xmlns:a16="http://schemas.microsoft.com/office/drawing/2014/main" id="{9D391A7F-4704-4E0F-52C0-42D35BCD1313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57;g1195964a5df_0_14">
              <a:extLst>
                <a:ext uri="{FF2B5EF4-FFF2-40B4-BE49-F238E27FC236}">
                  <a16:creationId xmlns:a16="http://schemas.microsoft.com/office/drawing/2014/main" id="{239CB516-C894-BC02-807F-6FBDB6D2DC3C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58;g1195964a5df_0_14">
              <a:extLst>
                <a:ext uri="{FF2B5EF4-FFF2-40B4-BE49-F238E27FC236}">
                  <a16:creationId xmlns:a16="http://schemas.microsoft.com/office/drawing/2014/main" id="{F8AB81E7-C9BF-31C2-F0A0-26A914C81E23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59;g1195964a5df_0_14">
              <a:extLst>
                <a:ext uri="{FF2B5EF4-FFF2-40B4-BE49-F238E27FC236}">
                  <a16:creationId xmlns:a16="http://schemas.microsoft.com/office/drawing/2014/main" id="{415B194D-3362-F240-DD14-00086BF81236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60;g1195964a5df_0_14">
              <a:extLst>
                <a:ext uri="{FF2B5EF4-FFF2-40B4-BE49-F238E27FC236}">
                  <a16:creationId xmlns:a16="http://schemas.microsoft.com/office/drawing/2014/main" id="{4F6C9E81-D520-CCB4-9299-5D25B24CF39D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accent3"/>
                  </a:solidFill>
                </a:rPr>
                <a:t>4</a:t>
              </a:r>
              <a:endParaRPr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61d125c31_0_122"/>
          <p:cNvSpPr txBox="1">
            <a:spLocks noGrp="1"/>
          </p:cNvSpPr>
          <p:nvPr>
            <p:ph type="ctrTitle"/>
          </p:nvPr>
        </p:nvSpPr>
        <p:spPr>
          <a:xfrm>
            <a:off x="5180650" y="3811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Market Data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2" name="Google Shape;482;g1261d125c31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9258"/>
            <a:ext cx="9143998" cy="356203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261d125c31_0_122"/>
          <p:cNvSpPr/>
          <p:nvPr/>
        </p:nvSpPr>
        <p:spPr>
          <a:xfrm flipH="1">
            <a:off x="-463050" y="-179425"/>
            <a:ext cx="1134900" cy="109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84" name="Google Shape;484;g1261d125c31_0_122"/>
          <p:cNvSpPr/>
          <p:nvPr/>
        </p:nvSpPr>
        <p:spPr>
          <a:xfrm flipH="1">
            <a:off x="-1009375" y="-879225"/>
            <a:ext cx="2028900" cy="20145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grpSp>
        <p:nvGrpSpPr>
          <p:cNvPr id="12" name="Google Shape;471;g125fd8097ac_0_54">
            <a:extLst>
              <a:ext uri="{FF2B5EF4-FFF2-40B4-BE49-F238E27FC236}">
                <a16:creationId xmlns:a16="http://schemas.microsoft.com/office/drawing/2014/main" id="{7FDF6649-0731-2A8A-130E-D42645830081}"/>
              </a:ext>
            </a:extLst>
          </p:cNvPr>
          <p:cNvGrpSpPr/>
          <p:nvPr/>
        </p:nvGrpSpPr>
        <p:grpSpPr>
          <a:xfrm>
            <a:off x="8703726" y="4691832"/>
            <a:ext cx="289444" cy="332832"/>
            <a:chOff x="6685175" y="5036025"/>
            <a:chExt cx="346225" cy="398125"/>
          </a:xfrm>
        </p:grpSpPr>
        <p:sp>
          <p:nvSpPr>
            <p:cNvPr id="13" name="Google Shape;472;g125fd8097ac_0_54">
              <a:extLst>
                <a:ext uri="{FF2B5EF4-FFF2-40B4-BE49-F238E27FC236}">
                  <a16:creationId xmlns:a16="http://schemas.microsoft.com/office/drawing/2014/main" id="{7C9DF379-8EAF-BD80-B3D8-31265F4A1957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73;g125fd8097ac_0_54">
              <a:extLst>
                <a:ext uri="{FF2B5EF4-FFF2-40B4-BE49-F238E27FC236}">
                  <a16:creationId xmlns:a16="http://schemas.microsoft.com/office/drawing/2014/main" id="{91E453A7-DBAF-AFFE-FF53-208DA8967178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74;g125fd8097ac_0_54">
              <a:extLst>
                <a:ext uri="{FF2B5EF4-FFF2-40B4-BE49-F238E27FC236}">
                  <a16:creationId xmlns:a16="http://schemas.microsoft.com/office/drawing/2014/main" id="{7143FDAA-CEA6-D6FB-51DE-D564BAE12278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75;g125fd8097ac_0_54">
              <a:extLst>
                <a:ext uri="{FF2B5EF4-FFF2-40B4-BE49-F238E27FC236}">
                  <a16:creationId xmlns:a16="http://schemas.microsoft.com/office/drawing/2014/main" id="{CC5EF8EC-5BAD-0A9A-2D02-8DBE4F42E70E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76;g125fd8097ac_0_54">
              <a:extLst>
                <a:ext uri="{FF2B5EF4-FFF2-40B4-BE49-F238E27FC236}">
                  <a16:creationId xmlns:a16="http://schemas.microsoft.com/office/drawing/2014/main" id="{9E6D1311-2EA1-AE3C-FBD7-34E7EDC0BD9F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accent3"/>
                  </a:solidFill>
                </a:rPr>
                <a:t>5</a:t>
              </a:r>
              <a:endParaRPr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61d125c31_0_33"/>
          <p:cNvSpPr txBox="1">
            <a:spLocks noGrp="1"/>
          </p:cNvSpPr>
          <p:nvPr>
            <p:ph type="ctrTitle"/>
          </p:nvPr>
        </p:nvSpPr>
        <p:spPr>
          <a:xfrm>
            <a:off x="5547150" y="42765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Workflow design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g1261d125c31_0_33"/>
          <p:cNvSpPr/>
          <p:nvPr/>
        </p:nvSpPr>
        <p:spPr>
          <a:xfrm>
            <a:off x="2969700" y="1253325"/>
            <a:ext cx="1521300" cy="85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Crawl Twitter Data 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2021/12-2022/03</a:t>
            </a:r>
            <a:endParaRPr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g1261d125c31_0_33"/>
          <p:cNvSpPr/>
          <p:nvPr/>
        </p:nvSpPr>
        <p:spPr>
          <a:xfrm>
            <a:off x="198219" y="1364775"/>
            <a:ext cx="1839300" cy="634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Analysis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(TextBlob, Vader)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g1261d125c31_0_33"/>
          <p:cNvSpPr/>
          <p:nvPr/>
        </p:nvSpPr>
        <p:spPr>
          <a:xfrm>
            <a:off x="247725" y="4347400"/>
            <a:ext cx="1740300" cy="548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Data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2021/12-2022/03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3" name="Google Shape;413;g1261d125c31_0_33"/>
          <p:cNvCxnSpPr>
            <a:stCxn id="411" idx="2"/>
            <a:endCxn id="414" idx="0"/>
          </p:cNvCxnSpPr>
          <p:nvPr/>
        </p:nvCxnSpPr>
        <p:spPr>
          <a:xfrm>
            <a:off x="1117869" y="1999575"/>
            <a:ext cx="743100" cy="599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15" name="Google Shape;415;g1261d125c31_0_33"/>
          <p:cNvCxnSpPr/>
          <p:nvPr/>
        </p:nvCxnSpPr>
        <p:spPr>
          <a:xfrm rot="10800000">
            <a:off x="4633775" y="3078238"/>
            <a:ext cx="980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16" name="Google Shape;416;g1261d125c31_0_33"/>
          <p:cNvCxnSpPr>
            <a:stCxn id="414" idx="3"/>
            <a:endCxn id="417" idx="1"/>
          </p:cNvCxnSpPr>
          <p:nvPr/>
        </p:nvCxnSpPr>
        <p:spPr>
          <a:xfrm>
            <a:off x="2579374" y="3078238"/>
            <a:ext cx="9801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1261d125c31_0_33"/>
          <p:cNvSpPr/>
          <p:nvPr/>
        </p:nvSpPr>
        <p:spPr>
          <a:xfrm>
            <a:off x="1142374" y="2599138"/>
            <a:ext cx="1437000" cy="9582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8" name="Google Shape;418;g1261d125c31_0_33"/>
          <p:cNvCxnSpPr/>
          <p:nvPr/>
        </p:nvCxnSpPr>
        <p:spPr>
          <a:xfrm>
            <a:off x="5005050" y="2295750"/>
            <a:ext cx="12600" cy="1656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1261d125c31_0_33"/>
          <p:cNvCxnSpPr/>
          <p:nvPr/>
        </p:nvCxnSpPr>
        <p:spPr>
          <a:xfrm rot="10800000" flipH="1">
            <a:off x="5007575" y="2291475"/>
            <a:ext cx="606600" cy="3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20" name="Google Shape;420;g1261d125c31_0_33"/>
          <p:cNvSpPr/>
          <p:nvPr/>
        </p:nvSpPr>
        <p:spPr>
          <a:xfrm>
            <a:off x="5599750" y="1999575"/>
            <a:ext cx="1171200" cy="53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40%</a:t>
            </a:r>
            <a:endParaRPr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1" name="Google Shape;421;g1261d125c31_0_33"/>
          <p:cNvCxnSpPr>
            <a:stCxn id="422" idx="1"/>
          </p:cNvCxnSpPr>
          <p:nvPr/>
        </p:nvCxnSpPr>
        <p:spPr>
          <a:xfrm rot="10800000">
            <a:off x="7251150" y="3121825"/>
            <a:ext cx="438000" cy="441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422" name="Google Shape;422;g1261d125c31_0_33"/>
          <p:cNvSpPr/>
          <p:nvPr/>
        </p:nvSpPr>
        <p:spPr>
          <a:xfrm>
            <a:off x="7689150" y="3322525"/>
            <a:ext cx="1437000" cy="481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RMSE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g1261d125c31_0_33"/>
          <p:cNvSpPr/>
          <p:nvPr/>
        </p:nvSpPr>
        <p:spPr>
          <a:xfrm>
            <a:off x="3559613" y="2731288"/>
            <a:ext cx="1074300" cy="693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 </a:t>
            </a:r>
            <a:r>
              <a:rPr lang="en" sz="1600">
                <a:solidFill>
                  <a:schemeClr val="accent3"/>
                </a:solidFill>
              </a:rPr>
              <a:t> LSTM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23" name="Google Shape;423;g1261d125c31_0_33"/>
          <p:cNvSpPr/>
          <p:nvPr/>
        </p:nvSpPr>
        <p:spPr>
          <a:xfrm>
            <a:off x="7689150" y="2353675"/>
            <a:ext cx="1437000" cy="53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4" name="Google Shape;424;g1261d125c31_0_33"/>
          <p:cNvCxnSpPr>
            <a:stCxn id="410" idx="1"/>
            <a:endCxn id="411" idx="3"/>
          </p:cNvCxnSpPr>
          <p:nvPr/>
        </p:nvCxnSpPr>
        <p:spPr>
          <a:xfrm rot="10800000">
            <a:off x="2037600" y="1682175"/>
            <a:ext cx="932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25" name="Google Shape;425;g1261d125c31_0_33"/>
          <p:cNvCxnSpPr>
            <a:stCxn id="414" idx="2"/>
            <a:endCxn id="412" idx="0"/>
          </p:cNvCxnSpPr>
          <p:nvPr/>
        </p:nvCxnSpPr>
        <p:spPr>
          <a:xfrm flipH="1">
            <a:off x="1117774" y="3557338"/>
            <a:ext cx="743100" cy="79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26" name="Google Shape;426;g1261d125c31_0_33"/>
          <p:cNvSpPr txBox="1"/>
          <p:nvPr/>
        </p:nvSpPr>
        <p:spPr>
          <a:xfrm>
            <a:off x="41575" y="2663550"/>
            <a:ext cx="1437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Grouping into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Hourly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7" name="Google Shape;427;g1261d125c31_0_33"/>
          <p:cNvCxnSpPr/>
          <p:nvPr/>
        </p:nvCxnSpPr>
        <p:spPr>
          <a:xfrm rot="10800000" flipH="1">
            <a:off x="5007575" y="3938413"/>
            <a:ext cx="606600" cy="3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28" name="Google Shape;428;g1261d125c31_0_33"/>
          <p:cNvSpPr/>
          <p:nvPr/>
        </p:nvSpPr>
        <p:spPr>
          <a:xfrm>
            <a:off x="5599750" y="2808388"/>
            <a:ext cx="1171200" cy="53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30%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g1261d125c31_0_33"/>
          <p:cNvSpPr/>
          <p:nvPr/>
        </p:nvSpPr>
        <p:spPr>
          <a:xfrm>
            <a:off x="5599750" y="3677400"/>
            <a:ext cx="1171200" cy="53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30%</a:t>
            </a:r>
            <a:endParaRPr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g1261d125c31_0_33"/>
          <p:cNvSpPr txBox="1"/>
          <p:nvPr/>
        </p:nvSpPr>
        <p:spPr>
          <a:xfrm>
            <a:off x="2612300" y="2616600"/>
            <a:ext cx="9144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Selecting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Variable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1" name="Google Shape;431;g1261d125c31_0_33"/>
          <p:cNvCxnSpPr/>
          <p:nvPr/>
        </p:nvCxnSpPr>
        <p:spPr>
          <a:xfrm>
            <a:off x="6759125" y="3114163"/>
            <a:ext cx="466800" cy="7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32" name="Google Shape;432;g1261d125c31_0_33"/>
          <p:cNvCxnSpPr/>
          <p:nvPr/>
        </p:nvCxnSpPr>
        <p:spPr>
          <a:xfrm rot="10800000">
            <a:off x="7223760" y="2284413"/>
            <a:ext cx="12600" cy="1656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g1261d125c31_0_33"/>
          <p:cNvCxnSpPr/>
          <p:nvPr/>
        </p:nvCxnSpPr>
        <p:spPr>
          <a:xfrm rot="10800000">
            <a:off x="6773475" y="3944750"/>
            <a:ext cx="477600" cy="51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34" name="Google Shape;434;g1261d125c31_0_33"/>
          <p:cNvCxnSpPr/>
          <p:nvPr/>
        </p:nvCxnSpPr>
        <p:spPr>
          <a:xfrm flipH="1">
            <a:off x="6773300" y="2293900"/>
            <a:ext cx="452700" cy="3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35" name="Google Shape;435;g1261d125c31_0_33"/>
          <p:cNvCxnSpPr>
            <a:stCxn id="423" idx="1"/>
          </p:cNvCxnSpPr>
          <p:nvPr/>
        </p:nvCxnSpPr>
        <p:spPr>
          <a:xfrm flipH="1">
            <a:off x="7238550" y="2623525"/>
            <a:ext cx="450600" cy="498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436" name="Google Shape;436;g1261d125c31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3112">
            <a:off x="3416711" y="3764593"/>
            <a:ext cx="1074300" cy="137890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261d125c31_0_33"/>
          <p:cNvSpPr/>
          <p:nvPr/>
        </p:nvSpPr>
        <p:spPr>
          <a:xfrm flipH="1">
            <a:off x="-463050" y="-179425"/>
            <a:ext cx="1134900" cy="109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38" name="Google Shape;438;g1261d125c31_0_33"/>
          <p:cNvSpPr/>
          <p:nvPr/>
        </p:nvSpPr>
        <p:spPr>
          <a:xfrm flipH="1">
            <a:off x="-1009375" y="-879225"/>
            <a:ext cx="2028900" cy="20145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grpSp>
        <p:nvGrpSpPr>
          <p:cNvPr id="38" name="Google Shape;485;g1261d125c31_0_122">
            <a:extLst>
              <a:ext uri="{FF2B5EF4-FFF2-40B4-BE49-F238E27FC236}">
                <a16:creationId xmlns:a16="http://schemas.microsoft.com/office/drawing/2014/main" id="{6257AFE5-E519-CAAB-D429-8DC313871E4E}"/>
              </a:ext>
            </a:extLst>
          </p:cNvPr>
          <p:cNvGrpSpPr/>
          <p:nvPr/>
        </p:nvGrpSpPr>
        <p:grpSpPr>
          <a:xfrm>
            <a:off x="8702155" y="4716476"/>
            <a:ext cx="289444" cy="332832"/>
            <a:chOff x="6685175" y="5036025"/>
            <a:chExt cx="346225" cy="398125"/>
          </a:xfrm>
        </p:grpSpPr>
        <p:sp>
          <p:nvSpPr>
            <p:cNvPr id="39" name="Google Shape;486;g1261d125c31_0_122">
              <a:extLst>
                <a:ext uri="{FF2B5EF4-FFF2-40B4-BE49-F238E27FC236}">
                  <a16:creationId xmlns:a16="http://schemas.microsoft.com/office/drawing/2014/main" id="{2EA0F874-0A07-B997-371D-384DB7F984C6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87;g1261d125c31_0_122">
              <a:extLst>
                <a:ext uri="{FF2B5EF4-FFF2-40B4-BE49-F238E27FC236}">
                  <a16:creationId xmlns:a16="http://schemas.microsoft.com/office/drawing/2014/main" id="{13FF26C0-F07E-DC7C-2EC0-F94E5730325D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88;g1261d125c31_0_122">
              <a:extLst>
                <a:ext uri="{FF2B5EF4-FFF2-40B4-BE49-F238E27FC236}">
                  <a16:creationId xmlns:a16="http://schemas.microsoft.com/office/drawing/2014/main" id="{D57BB3DB-1FC2-E5B0-C252-FC134AA78EE5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89;g1261d125c31_0_122">
              <a:extLst>
                <a:ext uri="{FF2B5EF4-FFF2-40B4-BE49-F238E27FC236}">
                  <a16:creationId xmlns:a16="http://schemas.microsoft.com/office/drawing/2014/main" id="{101C128D-5985-F24D-EF1A-C058A0A06263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90;g1261d125c31_0_122">
              <a:extLst>
                <a:ext uri="{FF2B5EF4-FFF2-40B4-BE49-F238E27FC236}">
                  <a16:creationId xmlns:a16="http://schemas.microsoft.com/office/drawing/2014/main" id="{2E3D85A7-D267-5077-DE4A-0141CF1C6E33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accent3"/>
                  </a:solidFill>
                </a:rPr>
                <a:t>6</a:t>
              </a: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5fd8097ac_0_192"/>
          <p:cNvSpPr txBox="1">
            <a:spLocks noGrp="1"/>
          </p:cNvSpPr>
          <p:nvPr>
            <p:ph type="ctrTitle"/>
          </p:nvPr>
        </p:nvSpPr>
        <p:spPr>
          <a:xfrm>
            <a:off x="3930300" y="457300"/>
            <a:ext cx="5046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Result - Measurement LSTM with RMS</a:t>
            </a:r>
            <a:r>
              <a:rPr lang="en" sz="2100" b="1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4" name="Google Shape;544;g125fd8097ac_0_192"/>
          <p:cNvGraphicFramePr/>
          <p:nvPr>
            <p:extLst>
              <p:ext uri="{D42A27DB-BD31-4B8C-83A1-F6EECF244321}">
                <p14:modId xmlns:p14="http://schemas.microsoft.com/office/powerpoint/2010/main" val="3659162620"/>
              </p:ext>
            </p:extLst>
          </p:nvPr>
        </p:nvGraphicFramePr>
        <p:xfrm>
          <a:off x="541013" y="1628300"/>
          <a:ext cx="8427327" cy="2595942"/>
        </p:xfrm>
        <a:graphic>
          <a:graphicData uri="http://schemas.openxmlformats.org/drawingml/2006/table">
            <a:tbl>
              <a:tblPr>
                <a:noFill/>
                <a:tableStyleId>{7EA19BF6-95C9-4E12-8A27-59D9DF01EFA3}</a:tableStyleId>
              </a:tblPr>
              <a:tblGrid>
                <a:gridCol w="408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4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50" marR="91450" marT="45725" marB="45725">
                    <a:lnT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3"/>
                          </a:solidFill>
                        </a:rPr>
                        <a:t>Variable input in LSTM</a:t>
                      </a:r>
                      <a:endParaRPr sz="1800" b="1">
                        <a:solidFill>
                          <a:schemeClr val="accent3"/>
                        </a:solidFill>
                      </a:endParaRPr>
                    </a:p>
                  </a:txBody>
                  <a:tcPr marL="91450" marR="91450" marT="45725" marB="45725">
                    <a:lnT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</a:rPr>
                        <a:t>RMSE of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3"/>
                          </a:solidFill>
                        </a:rPr>
                        <a:t> Validation Data</a:t>
                      </a:r>
                      <a:endParaRPr sz="1800" b="1" dirty="0">
                        <a:solidFill>
                          <a:schemeClr val="accent3"/>
                        </a:solidFill>
                      </a:endParaRPr>
                    </a:p>
                  </a:txBody>
                  <a:tcPr marL="91450" marR="91450" marT="45725" marB="45725">
                    <a:lnT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T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Close Price (Baseline)</a:t>
                      </a:r>
                      <a:endParaRPr sz="1800"/>
                    </a:p>
                  </a:txBody>
                  <a:tcPr marL="91450" marR="91450" marT="45725" marB="45725">
                    <a:lnT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0.00576</a:t>
                      </a:r>
                      <a:endParaRPr sz="1800"/>
                    </a:p>
                  </a:txBody>
                  <a:tcPr marL="91450" marR="91450" marT="45725" marB="45725">
                    <a:lnT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Close Price + Score of TextBlob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0.02327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Close Price + Vader Score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3C78D8"/>
                          </a:solidFill>
                        </a:rPr>
                        <a:t>0.00464</a:t>
                      </a:r>
                      <a:endParaRPr sz="1800" b="1">
                        <a:solidFill>
                          <a:srgbClr val="3C78D8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Close Price + Score of TextBlob x Retweet Count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0.01625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</a:t>
                      </a:r>
                      <a:endParaRPr sz="1800"/>
                    </a:p>
                  </a:txBody>
                  <a:tcPr marL="91450" marR="91450" marT="45725" marB="45725">
                    <a:lnB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Close Price + Vader Score x Retweet Count</a:t>
                      </a:r>
                      <a:endParaRPr sz="1800"/>
                    </a:p>
                  </a:txBody>
                  <a:tcPr marL="91450" marR="91450" marT="45725" marB="45725">
                    <a:lnB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0.01945</a:t>
                      </a:r>
                      <a:endParaRPr sz="1800" dirty="0"/>
                    </a:p>
                  </a:txBody>
                  <a:tcPr marL="91450" marR="91450" marT="45725" marB="45725">
                    <a:lnB w="253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45" name="Google Shape;545;g125fd8097ac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736" y="3019945"/>
            <a:ext cx="363932" cy="4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125fd8097ac_0_192"/>
          <p:cNvSpPr/>
          <p:nvPr/>
        </p:nvSpPr>
        <p:spPr>
          <a:xfrm flipH="1">
            <a:off x="-463050" y="-179425"/>
            <a:ext cx="1134900" cy="109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47" name="Google Shape;547;g125fd8097ac_0_192"/>
          <p:cNvSpPr/>
          <p:nvPr/>
        </p:nvSpPr>
        <p:spPr>
          <a:xfrm flipH="1">
            <a:off x="-1009375" y="-879225"/>
            <a:ext cx="2028900" cy="20145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grpSp>
        <p:nvGrpSpPr>
          <p:cNvPr id="15" name="Google Shape;500;g1261d125c31_0_62">
            <a:extLst>
              <a:ext uri="{FF2B5EF4-FFF2-40B4-BE49-F238E27FC236}">
                <a16:creationId xmlns:a16="http://schemas.microsoft.com/office/drawing/2014/main" id="{675AA592-B95E-72B5-74B8-9593FB7709C6}"/>
              </a:ext>
            </a:extLst>
          </p:cNvPr>
          <p:cNvGrpSpPr/>
          <p:nvPr/>
        </p:nvGrpSpPr>
        <p:grpSpPr>
          <a:xfrm>
            <a:off x="8702155" y="4716476"/>
            <a:ext cx="289444" cy="332832"/>
            <a:chOff x="6685175" y="5036025"/>
            <a:chExt cx="346225" cy="398125"/>
          </a:xfrm>
        </p:grpSpPr>
        <p:sp>
          <p:nvSpPr>
            <p:cNvPr id="16" name="Google Shape;501;g1261d125c31_0_62">
              <a:extLst>
                <a:ext uri="{FF2B5EF4-FFF2-40B4-BE49-F238E27FC236}">
                  <a16:creationId xmlns:a16="http://schemas.microsoft.com/office/drawing/2014/main" id="{DC1B242C-6485-457C-2C65-A27186758186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02;g1261d125c31_0_62">
              <a:extLst>
                <a:ext uri="{FF2B5EF4-FFF2-40B4-BE49-F238E27FC236}">
                  <a16:creationId xmlns:a16="http://schemas.microsoft.com/office/drawing/2014/main" id="{DBC02A79-2328-6415-0C37-355F4B24C39B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03;g1261d125c31_0_62">
              <a:extLst>
                <a:ext uri="{FF2B5EF4-FFF2-40B4-BE49-F238E27FC236}">
                  <a16:creationId xmlns:a16="http://schemas.microsoft.com/office/drawing/2014/main" id="{91A89AFB-ED99-8C02-C9C6-7736E1281BD7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04;g1261d125c31_0_62">
              <a:extLst>
                <a:ext uri="{FF2B5EF4-FFF2-40B4-BE49-F238E27FC236}">
                  <a16:creationId xmlns:a16="http://schemas.microsoft.com/office/drawing/2014/main" id="{06D2F84D-0531-7C2F-C7FD-0EDE99F68C7B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05;g1261d125c31_0_62">
              <a:extLst>
                <a:ext uri="{FF2B5EF4-FFF2-40B4-BE49-F238E27FC236}">
                  <a16:creationId xmlns:a16="http://schemas.microsoft.com/office/drawing/2014/main" id="{DD31F700-4C2B-22F4-DEF9-15F0C6DFEDF9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accent3"/>
                  </a:solidFill>
                </a:rPr>
                <a:t>7</a:t>
              </a: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61d125c31_0_62"/>
          <p:cNvSpPr txBox="1">
            <a:spLocks noGrp="1"/>
          </p:cNvSpPr>
          <p:nvPr>
            <p:ph type="ctrTitle"/>
          </p:nvPr>
        </p:nvSpPr>
        <p:spPr>
          <a:xfrm>
            <a:off x="3614350" y="457300"/>
            <a:ext cx="55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 Time Series LSTM with Figures</a:t>
            </a:r>
            <a:endParaRPr sz="1900"/>
          </a:p>
        </p:txBody>
      </p:sp>
      <p:sp>
        <p:nvSpPr>
          <p:cNvPr id="496" name="Google Shape;496;g1261d125c31_0_62"/>
          <p:cNvSpPr txBox="1"/>
          <p:nvPr/>
        </p:nvSpPr>
        <p:spPr>
          <a:xfrm>
            <a:off x="958938" y="4548475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 1: RMSE : 0.0576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g1261d125c31_0_62"/>
          <p:cNvSpPr txBox="1"/>
          <p:nvPr/>
        </p:nvSpPr>
        <p:spPr>
          <a:xfrm>
            <a:off x="3439341" y="4163575"/>
            <a:ext cx="226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2022/02/23 - 2022/03/31 </a:t>
            </a:r>
            <a:endParaRPr sz="1300"/>
          </a:p>
        </p:txBody>
      </p:sp>
      <p:sp>
        <p:nvSpPr>
          <p:cNvPr id="498" name="Google Shape;498;g1261d125c31_0_62"/>
          <p:cNvSpPr/>
          <p:nvPr/>
        </p:nvSpPr>
        <p:spPr>
          <a:xfrm flipH="1">
            <a:off x="-463050" y="-179425"/>
            <a:ext cx="1134900" cy="109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99" name="Google Shape;499;g1261d125c31_0_62"/>
          <p:cNvSpPr/>
          <p:nvPr/>
        </p:nvSpPr>
        <p:spPr>
          <a:xfrm flipH="1">
            <a:off x="-1009375" y="-879225"/>
            <a:ext cx="2028900" cy="2014500"/>
          </a:xfrm>
          <a:prstGeom prst="ellipse">
            <a:avLst/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06" name="Google Shape;506;g1261d125c31_0_62"/>
          <p:cNvPicPr preferRelativeResize="0"/>
          <p:nvPr/>
        </p:nvPicPr>
        <p:blipFill rotWithShape="1">
          <a:blip r:embed="rId3">
            <a:alphaModFix/>
          </a:blip>
          <a:srcRect b="9877"/>
          <a:stretch/>
        </p:blipFill>
        <p:spPr>
          <a:xfrm>
            <a:off x="332084" y="1173450"/>
            <a:ext cx="8110441" cy="2990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516;g1261d125c31_0_74">
            <a:extLst>
              <a:ext uri="{FF2B5EF4-FFF2-40B4-BE49-F238E27FC236}">
                <a16:creationId xmlns:a16="http://schemas.microsoft.com/office/drawing/2014/main" id="{28B8E378-90ED-65E5-A9EE-F7E5B9AE5937}"/>
              </a:ext>
            </a:extLst>
          </p:cNvPr>
          <p:cNvGrpSpPr/>
          <p:nvPr/>
        </p:nvGrpSpPr>
        <p:grpSpPr>
          <a:xfrm>
            <a:off x="8702155" y="4716476"/>
            <a:ext cx="289444" cy="332832"/>
            <a:chOff x="6685175" y="5036025"/>
            <a:chExt cx="346225" cy="398125"/>
          </a:xfrm>
        </p:grpSpPr>
        <p:sp>
          <p:nvSpPr>
            <p:cNvPr id="15" name="Google Shape;517;g1261d125c31_0_74">
              <a:extLst>
                <a:ext uri="{FF2B5EF4-FFF2-40B4-BE49-F238E27FC236}">
                  <a16:creationId xmlns:a16="http://schemas.microsoft.com/office/drawing/2014/main" id="{3F7F3EFC-8843-8C65-1A70-B92F6FBFF453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18;g1261d125c31_0_74">
              <a:extLst>
                <a:ext uri="{FF2B5EF4-FFF2-40B4-BE49-F238E27FC236}">
                  <a16:creationId xmlns:a16="http://schemas.microsoft.com/office/drawing/2014/main" id="{D030AF83-DFC2-9E42-448C-A1BD6EB7422E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19;g1261d125c31_0_74">
              <a:extLst>
                <a:ext uri="{FF2B5EF4-FFF2-40B4-BE49-F238E27FC236}">
                  <a16:creationId xmlns:a16="http://schemas.microsoft.com/office/drawing/2014/main" id="{F69908FC-4948-206E-066C-C1864D98E8B3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20;g1261d125c31_0_74">
              <a:extLst>
                <a:ext uri="{FF2B5EF4-FFF2-40B4-BE49-F238E27FC236}">
                  <a16:creationId xmlns:a16="http://schemas.microsoft.com/office/drawing/2014/main" id="{88675E76-B7FF-C6BA-1110-CC00E0CFC3F7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21;g1261d125c31_0_74">
              <a:extLst>
                <a:ext uri="{FF2B5EF4-FFF2-40B4-BE49-F238E27FC236}">
                  <a16:creationId xmlns:a16="http://schemas.microsoft.com/office/drawing/2014/main" id="{BBFD7120-55F3-6090-F658-F112AC0A8FC8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accent3"/>
                  </a:solidFill>
                </a:rPr>
                <a:t>8</a:t>
              </a: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625</Words>
  <Application>Microsoft Office PowerPoint</Application>
  <PresentationFormat>On-screen Show (16:9)</PresentationFormat>
  <Paragraphs>115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Staatliches</vt:lpstr>
      <vt:lpstr>Josefin Slab SemiBold</vt:lpstr>
      <vt:lpstr>Unica One</vt:lpstr>
      <vt:lpstr>Anton</vt:lpstr>
      <vt:lpstr>Anaheim</vt:lpstr>
      <vt:lpstr>Constantia</vt:lpstr>
      <vt:lpstr>Trebuchet MS</vt:lpstr>
      <vt:lpstr>Arial</vt:lpstr>
      <vt:lpstr>Times New Roman</vt:lpstr>
      <vt:lpstr>Josefin Sans</vt:lpstr>
      <vt:lpstr>Josefin Slab</vt:lpstr>
      <vt:lpstr>Abel</vt:lpstr>
      <vt:lpstr>Economy Thesis by Slidesgo</vt:lpstr>
      <vt:lpstr>  Group 8  To predict the Dogecoin price by Sentiment Analysis on DogeCoin Tweets  </vt:lpstr>
      <vt:lpstr>Why Dogecoin ?</vt:lpstr>
      <vt:lpstr>Project Statement</vt:lpstr>
      <vt:lpstr>Twitter Data</vt:lpstr>
      <vt:lpstr>Market Data</vt:lpstr>
      <vt:lpstr>Market Data</vt:lpstr>
      <vt:lpstr>Workflow design</vt:lpstr>
      <vt:lpstr>Result - Measurement LSTM with RMSE</vt:lpstr>
      <vt:lpstr>Measurement Time Series LSTM with Figures</vt:lpstr>
      <vt:lpstr>Measurement Time Series LSTM with Figures</vt:lpstr>
      <vt:lpstr>Measurement Time Series LSTM with Figures</vt:lpstr>
      <vt:lpstr>Measurement Time Series LSTM with Figures</vt:lpstr>
      <vt:lpstr>Measurement Time Series LSTM with Figures</vt:lpstr>
      <vt:lpstr>Positive nltk vs. real price</vt:lpstr>
      <vt:lpstr>More interest idea, positive component score in real life practice</vt:lpstr>
      <vt:lpstr>Results and Future Work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  To predict the Dogecoin price by Sentiment Analysis on DogeCoin Tweets</dc:title>
  <dc:creator>19175</dc:creator>
  <cp:lastModifiedBy>Zhiyi Tan</cp:lastModifiedBy>
  <cp:revision>2</cp:revision>
  <dcterms:modified xsi:type="dcterms:W3CDTF">2022-04-27T18:39:25Z</dcterms:modified>
</cp:coreProperties>
</file>